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5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/>
    <p:restoredTop sz="94629"/>
  </p:normalViewPr>
  <p:slideViewPr>
    <p:cSldViewPr snapToGrid="0" snapToObjects="1">
      <p:cViewPr varScale="1">
        <p:scale>
          <a:sx n="107" d="100"/>
          <a:sy n="107" d="100"/>
        </p:scale>
        <p:origin x="1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08C4A-0122-8644-8674-3EF97CF98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CAF28-BA6B-8B49-B738-F566984E0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49102-4C17-CE46-9371-7916762C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34-3262-F34F-BB1D-9E443392FB79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51F03-DD5F-9B4B-A665-F63F5259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734B3-8BD8-B34B-B151-261D3181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FB5-25F9-564F-95C1-5E655963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3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4EFA4-35C7-934B-AC3E-36788016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CB1399-F271-1A41-9CD2-3543FA8DB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187483-1680-E045-BE3A-1884578E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34-3262-F34F-BB1D-9E443392FB79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806DB-4101-0643-ADC2-CCED3CFE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C3F05F-B841-F34A-8C22-DA5F246E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FB5-25F9-564F-95C1-5E655963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88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1138EC-4101-1A4A-9677-60B9C6188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EB3E55-E2ED-C640-9B50-2FBADCA3D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4039D-F026-4A4A-A363-C618FD30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34-3262-F34F-BB1D-9E443392FB79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CE4F5-73BF-B842-ABB6-034FE3F6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55621-122D-9549-98A0-597B54C9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FB5-25F9-564F-95C1-5E655963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8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4DB46-BA5E-5048-B83C-64F2CE68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0DD5D-94D3-B04A-9E20-B145CCD33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752BE-2B2E-404A-AFF2-12C8F28A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34-3262-F34F-BB1D-9E443392FB79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16D1A-8A18-E845-95BC-3E7FE2BE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801C8-30F5-7440-9C90-B44C65D6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FB5-25F9-564F-95C1-5E655963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9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5939A-3DB9-7949-B906-270C5D7C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2A4C34-444A-BE4D-8124-E163FAE3D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7119CF-77E7-1549-B744-B317748D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34-3262-F34F-BB1D-9E443392FB79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4F2A5-772A-9F4D-805A-8297EE17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F9D99-F479-B044-BEE2-EC7B836A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FB5-25F9-564F-95C1-5E655963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8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D4E18-1016-3244-A7B8-B8FBB00E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C0EE0-3A45-174A-9A6D-8BD66A072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3EF807-A023-2D47-A564-2E9D6F0F3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8EA05E-670A-F644-8C3D-618BA5CCB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34-3262-F34F-BB1D-9E443392FB79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A220A-9D05-244C-894A-03C83B25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BEB4D6-82A3-CD47-AFDD-2EF4E0FE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FB5-25F9-564F-95C1-5E655963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7ECA8-497A-7B48-AB41-83665EE9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738D23-B695-A343-A153-906C69E04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C743CE-0830-AD43-B0B1-760BFC24C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E00B4B-4934-E34E-AD21-F2C71FDE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D06AE0-4E34-2245-B63B-1AB72BC54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5119D9-22A6-2C40-A117-D117BD18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34-3262-F34F-BB1D-9E443392FB79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55D2A4-35CE-B34D-BF28-79062914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D78F8E-DE57-894C-9EB8-37E35D39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FB5-25F9-564F-95C1-5E655963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3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78D78-D278-0548-B9A7-11ED27C9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41C78B-459A-EE43-97D5-3EC2603B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34-3262-F34F-BB1D-9E443392FB79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4FF749-00D1-7E48-8BED-81E35D86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F4C99F-01CA-464A-98ED-590146CF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FB5-25F9-564F-95C1-5E655963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47121A-6ADA-9F45-932A-5ABEB330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34-3262-F34F-BB1D-9E443392FB79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B1A28D-27D5-C74A-9FD1-7300B55E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3388E0-2AF2-BE4D-9AC5-25CB7C7A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FB5-25F9-564F-95C1-5E655963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4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4725E-23A2-654A-94EA-45DA9ABD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828E13-5C18-6641-9C89-A83A2EF9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D90B91-9EBA-7F42-8764-1B3DDBA3D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D6DF1A-301F-804C-B69E-AC7799B4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34-3262-F34F-BB1D-9E443392FB79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B8368C-6F51-2E42-AB35-C2D936B7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CF441A-035A-C942-83DC-018470BA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FB5-25F9-564F-95C1-5E655963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5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8343B-B442-904D-B2BE-8EBF8410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753A9F-AFF7-E946-9C9C-7E1981094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4F7A14-F357-994A-BD23-EBC28DE2D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2DB970-DC0B-5546-8146-3B95D19C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2934-3262-F34F-BB1D-9E443392FB79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1C0ACE-1014-E74F-BFDF-182E2C72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901C2C-6FC8-9A47-A69D-36DD73F2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CFB5-25F9-564F-95C1-5E655963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3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3B18B-F8B6-A74D-82B4-CBF86239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A49C47-27E6-D94A-B321-06374087C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44488B-958B-C74F-8BC3-02887A481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2934-3262-F34F-BB1D-9E443392FB79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620D8-3253-5D4B-835F-50017F189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27A1D8-00C8-8E4B-A02B-C2E47089A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CFB5-25F9-564F-95C1-5E655963E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3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1848" y="170080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7 </a:t>
            </a:r>
            <a:br>
              <a:rPr lang="en-US" dirty="0"/>
            </a:br>
            <a:r>
              <a:rPr lang="en-US" dirty="0"/>
              <a:t>System architecture</a:t>
            </a:r>
            <a:br>
              <a:rPr lang="en-US" dirty="0"/>
            </a:br>
            <a:r>
              <a:rPr lang="en-US" dirty="0"/>
              <a:t>Input-output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648" y="3429000"/>
            <a:ext cx="6400800" cy="2736304"/>
          </a:xfrm>
        </p:spPr>
        <p:txBody>
          <a:bodyPr>
            <a:normAutofit/>
          </a:bodyPr>
          <a:lstStyle/>
          <a:p>
            <a:r>
              <a:rPr lang="en-US" dirty="0"/>
              <a:t>Computing platforms, semester 2</a:t>
            </a:r>
          </a:p>
          <a:p>
            <a:r>
              <a:rPr lang="en-US" dirty="0"/>
              <a:t>Novosibirsk State University</a:t>
            </a:r>
            <a:br>
              <a:rPr lang="en-US" dirty="0"/>
            </a:br>
            <a:r>
              <a:rPr lang="en-US" dirty="0"/>
              <a:t>University of Hertfordshire</a:t>
            </a:r>
          </a:p>
          <a:p>
            <a:r>
              <a:rPr lang="en-US" dirty="0"/>
              <a:t>D. Irtegov, </a:t>
            </a:r>
            <a:r>
              <a:rPr lang="en-US" dirty="0" err="1"/>
              <a:t>A.Shafarenko</a:t>
            </a:r>
            <a:endParaRPr lang="en-US" dirty="0"/>
          </a:p>
          <a:p>
            <a:r>
              <a:rPr lang="en-US" dirty="0"/>
              <a:t>2019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41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18514-F757-6A48-92BA-4E15181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CdM-8 CPU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0805C9-D512-E24C-9B62-DBD21A466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" b="1" dirty="0"/>
              <a:t>Interrupt Master (IM) </a:t>
            </a:r>
            <a:r>
              <a:rPr lang="en" dirty="0"/>
              <a:t>, which senses interrupt requests, decides if the interrupt must be granted and fetches the interrupt vector from the device</a:t>
            </a:r>
            <a:endParaRPr lang="en" dirty="0">
              <a:effectLst/>
            </a:endParaRPr>
          </a:p>
          <a:p>
            <a:r>
              <a:rPr lang="en" b="1" dirty="0" err="1"/>
              <a:t>Interruptable</a:t>
            </a:r>
            <a:r>
              <a:rPr lang="en" b="1" dirty="0"/>
              <a:t> Sequencer</a:t>
            </a:r>
            <a:r>
              <a:rPr lang="en" dirty="0"/>
              <a:t> latching Virtual Interrupt Instruction (VII) instead of a normal Fetch based on the PC. </a:t>
            </a:r>
            <a:endParaRPr lang="en" dirty="0">
              <a:effectLst/>
            </a:endParaRPr>
          </a:p>
          <a:p>
            <a:r>
              <a:rPr lang="en" b="1" dirty="0"/>
              <a:t>Extension of the Secondary Decoder</a:t>
            </a:r>
            <a:r>
              <a:rPr lang="en" dirty="0"/>
              <a:t> to accommodate the execution of the VII, </a:t>
            </a:r>
            <a:endParaRPr lang="en" dirty="0">
              <a:effectLst/>
            </a:endParaRPr>
          </a:p>
          <a:p>
            <a:r>
              <a:rPr lang="en" b="1" dirty="0"/>
              <a:t>Extension of the Instruction Set</a:t>
            </a:r>
            <a:r>
              <a:rPr lang="en" dirty="0"/>
              <a:t> with the </a:t>
            </a:r>
            <a:r>
              <a:rPr lang="en" dirty="0" err="1"/>
              <a:t>rti</a:t>
            </a:r>
            <a:r>
              <a:rPr lang="en" dirty="0"/>
              <a:t> instruction (return from interrupt): the last instruction that an ISR must execute. </a:t>
            </a:r>
          </a:p>
          <a:p>
            <a:r>
              <a:rPr lang="en" b="1" dirty="0"/>
              <a:t>Interrupt Arbiter </a:t>
            </a:r>
            <a:r>
              <a:rPr lang="en" dirty="0"/>
              <a:t>handles the situation when several devices request interrupts at overlapping periods</a:t>
            </a:r>
            <a:endParaRPr lang="en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45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92654-786F-614F-853F-6157016F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handle interrupts only on Fetch stage?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2F258-ADA5-8044-8130-9431DA1C2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handle interrupts only between ISA instructions, we can save registers needed for ISR programmatically (and not save ones not needed)</a:t>
            </a:r>
          </a:p>
          <a:p>
            <a:r>
              <a:rPr lang="en-US" dirty="0"/>
              <a:t>If we handle interrupts inside of the instructions, we must save all state of the CPU, including registers which are not available programmatically (IR, RR, RX, sequencer state)</a:t>
            </a:r>
          </a:p>
          <a:p>
            <a:r>
              <a:rPr lang="en-US" dirty="0"/>
              <a:t>In industrially used CPU, that would break compatibility between CPUs with same ISA but different RTL architecture (</a:t>
            </a:r>
            <a:r>
              <a:rPr lang="en-US" dirty="0" err="1"/>
              <a:t>e.q</a:t>
            </a:r>
            <a:r>
              <a:rPr lang="en-US" dirty="0"/>
              <a:t>. AMD and Intel)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538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0360" y="4547052"/>
            <a:ext cx="1214514" cy="69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Primary Decoder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859924" y="3245840"/>
            <a:ext cx="1495386" cy="69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Secondary Decoder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3507" y="3246890"/>
            <a:ext cx="1296407" cy="69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Sequencer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878749" y="5765375"/>
            <a:ext cx="1457739" cy="69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IR</a:t>
            </a:r>
          </a:p>
        </p:txBody>
      </p:sp>
      <p:sp>
        <p:nvSpPr>
          <p:cNvPr id="8" name="Rectangle 7"/>
          <p:cNvSpPr/>
          <p:nvPr/>
        </p:nvSpPr>
        <p:spPr>
          <a:xfrm>
            <a:off x="1899436" y="5765375"/>
            <a:ext cx="1112474" cy="69573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5054" y="5765375"/>
            <a:ext cx="1108056" cy="69573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Memory</a:t>
            </a:r>
          </a:p>
        </p:txBody>
      </p:sp>
      <p:cxnSp>
        <p:nvCxnSpPr>
          <p:cNvPr id="11" name="Straight Arrow Connector 10"/>
          <p:cNvCxnSpPr>
            <a:stCxn id="112" idx="2"/>
          </p:cNvCxnSpPr>
          <p:nvPr/>
        </p:nvCxnSpPr>
        <p:spPr>
          <a:xfrm>
            <a:off x="4292018" y="4852318"/>
            <a:ext cx="0" cy="913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0"/>
            <a:endCxn id="5" idx="2"/>
          </p:cNvCxnSpPr>
          <p:nvPr/>
        </p:nvCxnSpPr>
        <p:spPr>
          <a:xfrm flipV="1">
            <a:off x="6607617" y="3941579"/>
            <a:ext cx="0" cy="605473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0"/>
            <a:endCxn id="4" idx="2"/>
          </p:cNvCxnSpPr>
          <p:nvPr/>
        </p:nvCxnSpPr>
        <p:spPr>
          <a:xfrm flipH="1" flipV="1">
            <a:off x="6607618" y="5242790"/>
            <a:ext cx="1" cy="522584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011910" y="6197909"/>
            <a:ext cx="873144" cy="0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629680" y="4273989"/>
            <a:ext cx="1977938" cy="1"/>
          </a:xfrm>
          <a:prstGeom prst="straightConnector1">
            <a:avLst/>
          </a:prstGeom>
          <a:ln w="76200" cmpd="tri">
            <a:solidFill>
              <a:srgbClr val="008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" idx="3"/>
            <a:endCxn id="7" idx="1"/>
          </p:cNvCxnSpPr>
          <p:nvPr/>
        </p:nvCxnSpPr>
        <p:spPr>
          <a:xfrm>
            <a:off x="4993110" y="6113244"/>
            <a:ext cx="885638" cy="0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" idx="0"/>
          </p:cNvCxnSpPr>
          <p:nvPr/>
        </p:nvCxnSpPr>
        <p:spPr>
          <a:xfrm flipH="1">
            <a:off x="2455673" y="4852318"/>
            <a:ext cx="1497862" cy="913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" idx="2"/>
            <a:endCxn id="112" idx="0"/>
          </p:cNvCxnSpPr>
          <p:nvPr/>
        </p:nvCxnSpPr>
        <p:spPr>
          <a:xfrm>
            <a:off x="4291710" y="3942629"/>
            <a:ext cx="308" cy="4050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672749" y="3897408"/>
            <a:ext cx="0" cy="376581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939915" y="3418107"/>
            <a:ext cx="92000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4939914" y="3694843"/>
            <a:ext cx="920010" cy="1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349626" y="3341470"/>
            <a:ext cx="96961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349626" y="3429807"/>
            <a:ext cx="96961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7349626" y="3535078"/>
            <a:ext cx="96961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349626" y="3623415"/>
            <a:ext cx="96961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652805" y="344785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898975" y="3047923"/>
            <a:ext cx="831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phase1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911453" y="3648667"/>
            <a:ext cx="831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phase5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469503" y="3981845"/>
            <a:ext cx="72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fetch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169725" y="4988843"/>
            <a:ext cx="93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PC=PC+1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740197" y="4988843"/>
            <a:ext cx="615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read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124574" y="6198290"/>
            <a:ext cx="615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8000"/>
                </a:solidFill>
                <a:latin typeface="Courier"/>
                <a:cs typeface="Courier"/>
              </a:rPr>
              <a:t>addr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964801" y="5759527"/>
            <a:ext cx="72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8000"/>
                </a:solidFill>
                <a:latin typeface="Courier"/>
                <a:cs typeface="Courier"/>
              </a:rPr>
              <a:t>instr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84256" y="5439523"/>
            <a:ext cx="72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8000"/>
                </a:solidFill>
                <a:latin typeface="Courier"/>
                <a:cs typeface="Courier"/>
              </a:rPr>
              <a:t>instr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277591" y="3964146"/>
            <a:ext cx="93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8000"/>
                </a:solidFill>
                <a:latin typeface="Courier"/>
                <a:cs typeface="Courier"/>
              </a:rPr>
              <a:t>op-code</a:t>
            </a:r>
          </a:p>
        </p:txBody>
      </p:sp>
      <p:cxnSp>
        <p:nvCxnSpPr>
          <p:cNvPr id="102" name="Straight Arrow Connector 101"/>
          <p:cNvCxnSpPr>
            <a:stCxn id="7" idx="3"/>
          </p:cNvCxnSpPr>
          <p:nvPr/>
        </p:nvCxnSpPr>
        <p:spPr>
          <a:xfrm flipV="1">
            <a:off x="7336488" y="6095636"/>
            <a:ext cx="2665959" cy="17609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8823350" y="6065716"/>
            <a:ext cx="115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8000"/>
                </a:solidFill>
                <a:latin typeface="Courier"/>
                <a:cs typeface="Courier"/>
              </a:rPr>
              <a:t>DP </a:t>
            </a:r>
            <a:br>
              <a:rPr lang="en-GB" sz="1400" dirty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GB" sz="1400" dirty="0">
                <a:solidFill>
                  <a:srgbClr val="008000"/>
                </a:solidFill>
                <a:latin typeface="Courier"/>
                <a:cs typeface="Courier"/>
              </a:rPr>
              <a:t>selectors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336488" y="2818250"/>
            <a:ext cx="1046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DP </a:t>
            </a:r>
            <a:b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triggers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5662398" y="5915469"/>
            <a:ext cx="216351" cy="1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914973" y="5002718"/>
            <a:ext cx="72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latch</a:t>
            </a:r>
          </a:p>
        </p:txBody>
      </p:sp>
      <p:cxnSp>
        <p:nvCxnSpPr>
          <p:cNvPr id="117" name="Straight Connector 116"/>
          <p:cNvCxnSpPr/>
          <p:nvPr/>
        </p:nvCxnSpPr>
        <p:spPr>
          <a:xfrm flipH="1" flipV="1">
            <a:off x="4630501" y="4852317"/>
            <a:ext cx="1031896" cy="1064384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2810420" y="6435048"/>
            <a:ext cx="1318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366FF"/>
                </a:solidFill>
                <a:latin typeface="Calibri"/>
                <a:cs typeface="Calibri"/>
              </a:rPr>
              <a:t>shared with DP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203469" y="4554049"/>
            <a:ext cx="365512" cy="695739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860200" y="4616302"/>
            <a:ext cx="768230" cy="557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branch logic</a:t>
            </a:r>
          </a:p>
        </p:txBody>
      </p:sp>
      <p:cxnSp>
        <p:nvCxnSpPr>
          <p:cNvPr id="43" name="Straight Arrow Connector 42"/>
          <p:cNvCxnSpPr>
            <a:stCxn id="41" idx="1"/>
            <a:endCxn id="42" idx="3"/>
          </p:cNvCxnSpPr>
          <p:nvPr/>
        </p:nvCxnSpPr>
        <p:spPr>
          <a:xfrm flipH="1" flipV="1">
            <a:off x="8628431" y="4894922"/>
            <a:ext cx="575039" cy="6997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666176" y="4537937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8000"/>
                </a:solidFill>
                <a:latin typeface="Courier"/>
                <a:cs typeface="Courier"/>
              </a:rPr>
              <a:t>CVZN </a:t>
            </a:r>
          </a:p>
        </p:txBody>
      </p:sp>
      <p:cxnSp>
        <p:nvCxnSpPr>
          <p:cNvPr id="48" name="Straight Arrow Connector 47"/>
          <p:cNvCxnSpPr>
            <a:endCxn id="42" idx="2"/>
          </p:cNvCxnSpPr>
          <p:nvPr/>
        </p:nvCxnSpPr>
        <p:spPr>
          <a:xfrm flipV="1">
            <a:off x="8240245" y="5173540"/>
            <a:ext cx="4071" cy="922096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240246" y="5435199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8000"/>
                </a:solidFill>
                <a:latin typeface="Courier"/>
                <a:cs typeface="Courier"/>
              </a:rPr>
              <a:t>cond</a:t>
            </a:r>
          </a:p>
        </p:txBody>
      </p:sp>
      <p:cxnSp>
        <p:nvCxnSpPr>
          <p:cNvPr id="51" name="Straight Arrow Connector 50"/>
          <p:cNvCxnSpPr>
            <a:endCxn id="4" idx="3"/>
          </p:cNvCxnSpPr>
          <p:nvPr/>
        </p:nvCxnSpPr>
        <p:spPr>
          <a:xfrm flipH="1">
            <a:off x="7214874" y="4894921"/>
            <a:ext cx="656902" cy="0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225370" y="4511616"/>
            <a:ext cx="64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8000"/>
                </a:solidFill>
                <a:latin typeface="Courier"/>
                <a:cs typeface="Courier"/>
              </a:rPr>
              <a:t>taken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9383664" y="3790206"/>
            <a:ext cx="0" cy="763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349626" y="3790206"/>
            <a:ext cx="2034038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662863" y="3482430"/>
            <a:ext cx="72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latch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953535" y="4347699"/>
            <a:ext cx="676966" cy="504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fetch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logic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3885055" y="758998"/>
            <a:ext cx="771223" cy="1073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IM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H="1" flipV="1">
            <a:off x="4647810" y="1299116"/>
            <a:ext cx="4648590" cy="84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662818" y="1464097"/>
            <a:ext cx="46485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656277" y="963868"/>
            <a:ext cx="4648590" cy="15825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5068401" y="1014194"/>
            <a:ext cx="507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IRQ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46775" y="1422226"/>
            <a:ext cx="615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IAck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967899" y="690871"/>
            <a:ext cx="738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8000"/>
                </a:solidFill>
                <a:latin typeface="Courier"/>
                <a:cs typeface="Courier"/>
              </a:rPr>
              <a:t>vector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 flipV="1">
            <a:off x="1912800" y="221369"/>
            <a:ext cx="3838223" cy="1892"/>
          </a:xfrm>
          <a:prstGeom prst="straightConnector1">
            <a:avLst/>
          </a:prstGeom>
          <a:ln w="76200" cmpd="tri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5742555" y="196770"/>
            <a:ext cx="0" cy="2333615"/>
          </a:xfrm>
          <a:prstGeom prst="straightConnector1">
            <a:avLst/>
          </a:prstGeom>
          <a:ln w="76200" cmpd="tri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5742556" y="2530382"/>
            <a:ext cx="4108025" cy="2"/>
          </a:xfrm>
          <a:prstGeom prst="straightConnector1">
            <a:avLst/>
          </a:prstGeom>
          <a:ln w="76200" cmpd="tri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4192865" y="1832851"/>
            <a:ext cx="4620" cy="1414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1735666" y="1290098"/>
            <a:ext cx="0" cy="545272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7022713" y="238307"/>
            <a:ext cx="18604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3366FF"/>
                </a:solidFill>
                <a:latin typeface="Calibri"/>
                <a:cs typeface="Calibri"/>
              </a:rPr>
              <a:t>Peripherals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6463380" y="1168082"/>
            <a:ext cx="744790" cy="4080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Interrupt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Arbiter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8278718" y="1168082"/>
            <a:ext cx="744790" cy="4080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Interrupt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Arbiter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9353542" y="963867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…</a:t>
            </a:r>
          </a:p>
        </p:txBody>
      </p:sp>
      <p:cxnSp>
        <p:nvCxnSpPr>
          <p:cNvPr id="178" name="Straight Arrow Connector 177"/>
          <p:cNvCxnSpPr/>
          <p:nvPr/>
        </p:nvCxnSpPr>
        <p:spPr>
          <a:xfrm flipV="1">
            <a:off x="6835775" y="963868"/>
            <a:ext cx="0" cy="2042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V="1">
            <a:off x="8651113" y="967870"/>
            <a:ext cx="0" cy="2042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rapezoid 186"/>
          <p:cNvSpPr/>
          <p:nvPr/>
        </p:nvSpPr>
        <p:spPr>
          <a:xfrm>
            <a:off x="6710063" y="1576114"/>
            <a:ext cx="251427" cy="256736"/>
          </a:xfrm>
          <a:prstGeom prst="trapezoid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GB" sz="1200" i="1" dirty="0">
                <a:solidFill>
                  <a:schemeClr val="tx1"/>
                </a:solidFill>
                <a:latin typeface="Times"/>
                <a:cs typeface="Times"/>
              </a:rPr>
              <a:t>v</a:t>
            </a:r>
            <a:r>
              <a:rPr lang="en-GB" sz="1200" baseline="-25000" dirty="0">
                <a:solidFill>
                  <a:schemeClr val="tx1"/>
                </a:solidFill>
                <a:latin typeface="Times"/>
                <a:cs typeface="Times"/>
              </a:rPr>
              <a:t>1</a:t>
            </a:r>
          </a:p>
        </p:txBody>
      </p:sp>
      <p:sp>
        <p:nvSpPr>
          <p:cNvPr id="188" name="Trapezoid 187"/>
          <p:cNvSpPr/>
          <p:nvPr/>
        </p:nvSpPr>
        <p:spPr>
          <a:xfrm>
            <a:off x="8525401" y="1573754"/>
            <a:ext cx="251427" cy="256736"/>
          </a:xfrm>
          <a:prstGeom prst="trapezoid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GB" sz="1200" i="1" dirty="0">
                <a:solidFill>
                  <a:schemeClr val="tx1"/>
                </a:solidFill>
                <a:latin typeface="Times"/>
                <a:cs typeface="Times"/>
              </a:rPr>
              <a:t>v</a:t>
            </a:r>
            <a:r>
              <a:rPr lang="en-GB" sz="1200" baseline="-25000" dirty="0">
                <a:solidFill>
                  <a:schemeClr val="tx1"/>
                </a:solidFill>
                <a:latin typeface="Times"/>
                <a:cs typeface="Times"/>
              </a:rPr>
              <a:t>2</a:t>
            </a:r>
          </a:p>
        </p:txBody>
      </p:sp>
      <p:cxnSp>
        <p:nvCxnSpPr>
          <p:cNvPr id="189" name="Straight Arrow Connector 188"/>
          <p:cNvCxnSpPr/>
          <p:nvPr/>
        </p:nvCxnSpPr>
        <p:spPr>
          <a:xfrm>
            <a:off x="7110924" y="1556151"/>
            <a:ext cx="0" cy="4582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V="1">
            <a:off x="6610212" y="1558511"/>
            <a:ext cx="0" cy="4558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Document 195"/>
          <p:cNvSpPr/>
          <p:nvPr/>
        </p:nvSpPr>
        <p:spPr>
          <a:xfrm>
            <a:off x="6416284" y="2029641"/>
            <a:ext cx="838982" cy="333375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rgbClr val="000000"/>
                </a:solidFill>
                <a:latin typeface="Times"/>
                <a:cs typeface="Times"/>
              </a:rPr>
              <a:t>device i/f</a:t>
            </a:r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8912665" y="1567404"/>
            <a:ext cx="0" cy="4582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V="1">
            <a:off x="8401218" y="1567404"/>
            <a:ext cx="0" cy="4558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Document 201"/>
          <p:cNvSpPr/>
          <p:nvPr/>
        </p:nvSpPr>
        <p:spPr>
          <a:xfrm>
            <a:off x="8231622" y="2032001"/>
            <a:ext cx="838982" cy="333375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rgbClr val="000000"/>
                </a:solidFill>
                <a:latin typeface="Times"/>
                <a:cs typeface="Times"/>
              </a:rPr>
              <a:t>device i/f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2370269" y="1003845"/>
            <a:ext cx="507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int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4549772" y="2382648"/>
            <a:ext cx="72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fetch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7937065" y="1576115"/>
            <a:ext cx="507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IRQ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8869621" y="1576115"/>
            <a:ext cx="615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IAck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7075996" y="1585826"/>
            <a:ext cx="615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IAck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6119262" y="1576115"/>
            <a:ext cx="507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IRQ</a:t>
            </a:r>
          </a:p>
        </p:txBody>
      </p:sp>
      <p:cxnSp>
        <p:nvCxnSpPr>
          <p:cNvPr id="210" name="Straight Arrow Connector 209"/>
          <p:cNvCxnSpPr/>
          <p:nvPr/>
        </p:nvCxnSpPr>
        <p:spPr>
          <a:xfrm flipH="1">
            <a:off x="4355820" y="2771237"/>
            <a:ext cx="5129425" cy="1416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>
            <a:off x="9485243" y="2751668"/>
            <a:ext cx="13662" cy="1802381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4346770" y="1820091"/>
            <a:ext cx="0" cy="965307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8402614" y="2530383"/>
            <a:ext cx="1200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8000"/>
                </a:solidFill>
                <a:latin typeface="Courier"/>
                <a:cs typeface="Courier"/>
              </a:rPr>
              <a:t>int enabled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8753657" y="5234672"/>
            <a:ext cx="1318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366FF"/>
                </a:solidFill>
                <a:latin typeface="Calibri"/>
                <a:cs typeface="Calibri"/>
              </a:rPr>
              <a:t>shared with DP</a:t>
            </a:r>
          </a:p>
        </p:txBody>
      </p:sp>
      <p:cxnSp>
        <p:nvCxnSpPr>
          <p:cNvPr id="221" name="Straight Arrow Connector 220"/>
          <p:cNvCxnSpPr/>
          <p:nvPr/>
        </p:nvCxnSpPr>
        <p:spPr>
          <a:xfrm>
            <a:off x="4940374" y="3496936"/>
            <a:ext cx="92000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5157913" y="3325511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…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517353" y="1832851"/>
            <a:ext cx="14688" cy="140127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3508" y="2382648"/>
            <a:ext cx="615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hold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1735666" y="1290098"/>
            <a:ext cx="214939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735667" y="6742824"/>
            <a:ext cx="4871951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7" idx="2"/>
          </p:cNvCxnSpPr>
          <p:nvPr/>
        </p:nvCxnSpPr>
        <p:spPr>
          <a:xfrm flipV="1">
            <a:off x="6607618" y="6461114"/>
            <a:ext cx="1" cy="2817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1752600" y="3694845"/>
            <a:ext cx="1890906" cy="1049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370269" y="3401791"/>
            <a:ext cx="507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int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559012" y="6465554"/>
            <a:ext cx="507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urier"/>
                <a:cs typeface="Courier"/>
              </a:rPr>
              <a:t>int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3369735" y="1625587"/>
            <a:ext cx="0" cy="4298323"/>
          </a:xfrm>
          <a:prstGeom prst="straightConnector1">
            <a:avLst/>
          </a:prstGeom>
          <a:ln w="76200" cap="rnd" cmpd="tri">
            <a:solidFill>
              <a:srgbClr val="008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3352801" y="1625586"/>
            <a:ext cx="532252" cy="0"/>
          </a:xfrm>
          <a:prstGeom prst="straightConnector1">
            <a:avLst/>
          </a:prstGeom>
          <a:ln w="76200" cmpd="tri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3108565" y="1279153"/>
            <a:ext cx="831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8000"/>
                </a:solidFill>
                <a:latin typeface="Courier"/>
                <a:cs typeface="Courier"/>
              </a:rPr>
              <a:t>vec-adr</a:t>
            </a:r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3327401" y="5923910"/>
            <a:ext cx="553273" cy="8441"/>
          </a:xfrm>
          <a:prstGeom prst="straightConnector1">
            <a:avLst/>
          </a:prstGeom>
          <a:ln w="76200" cmpd="tri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90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7342A-A28C-8E4A-9077-8617D463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 from software point of view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5FA09-BC83-7042-8432-C4E1D4B9B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interrupt-capable device has unique number on range 0 to 7</a:t>
            </a:r>
          </a:p>
          <a:p>
            <a:r>
              <a:rPr lang="en-US" dirty="0"/>
              <a:t>Every possible value of device numbers selects a byte pair, called </a:t>
            </a:r>
            <a:br>
              <a:rPr lang="en-US" dirty="0"/>
            </a:br>
            <a:r>
              <a:rPr lang="en-US" i="1" dirty="0"/>
              <a:t>interrupt vector</a:t>
            </a:r>
          </a:p>
          <a:p>
            <a:r>
              <a:rPr lang="en-US" dirty="0"/>
              <a:t>By default, interrupt vectors are mapped to upper 16 bytes of memory</a:t>
            </a:r>
          </a:p>
          <a:p>
            <a:r>
              <a:rPr lang="en-US" dirty="0"/>
              <a:t>In Manchester architecture, these are same bytes as used for memory mapped I/O, so you cannot use all 7 interrupts and all 16 register addresses</a:t>
            </a:r>
          </a:p>
          <a:p>
            <a:r>
              <a:rPr lang="en-US" dirty="0"/>
              <a:t>In Harvard architecture, I/O is mapped to data memory, and vectors to program memory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5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41D94-558F-9447-9C6F-B06BF213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happens when interrupt occurs?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97C7AD-1591-E54C-B968-AFB1A8CFC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Device sets IRQ request on CPU input line</a:t>
            </a:r>
          </a:p>
          <a:p>
            <a:r>
              <a:rPr lang="en-US" dirty="0"/>
              <a:t>When CPU finishes every instruction, it polls IRQ request line</a:t>
            </a:r>
          </a:p>
          <a:p>
            <a:r>
              <a:rPr lang="en-US" dirty="0"/>
              <a:t>If interrupts are enabled (we will discuss this later), it retrieves device number</a:t>
            </a:r>
          </a:p>
          <a:p>
            <a:r>
              <a:rPr lang="en-US" dirty="0"/>
              <a:t>Then, instead of instruction at mem[PC], </a:t>
            </a:r>
            <a:r>
              <a:rPr lang="en-US" b="1" dirty="0"/>
              <a:t>VII (</a:t>
            </a:r>
            <a:r>
              <a:rPr lang="en-US" b="1" dirty="0" err="1"/>
              <a:t>ioi</a:t>
            </a:r>
            <a:r>
              <a:rPr lang="en-US" b="1" dirty="0"/>
              <a:t>)</a:t>
            </a:r>
            <a:r>
              <a:rPr lang="en-US" dirty="0"/>
              <a:t> instruction is executed</a:t>
            </a:r>
          </a:p>
          <a:p>
            <a:pPr lvl="1"/>
            <a:r>
              <a:rPr lang="en-US" dirty="0"/>
              <a:t>In some </a:t>
            </a:r>
            <a:r>
              <a:rPr lang="en-US" dirty="0" err="1"/>
              <a:t>sence</a:t>
            </a:r>
            <a:r>
              <a:rPr lang="en-US" dirty="0"/>
              <a:t>, </a:t>
            </a:r>
            <a:r>
              <a:rPr lang="en-US" b="1" dirty="0" err="1"/>
              <a:t>ioi</a:t>
            </a:r>
            <a:r>
              <a:rPr lang="en-US" dirty="0"/>
              <a:t> is “normal” instruction: it has an opcode, it can be inserted in a machine code and executed like any other command</a:t>
            </a:r>
          </a:p>
          <a:p>
            <a:pPr lvl="1"/>
            <a:r>
              <a:rPr lang="en-US" dirty="0"/>
              <a:t>This is called “software interrupt”</a:t>
            </a:r>
          </a:p>
          <a:p>
            <a:r>
              <a:rPr lang="en-US" dirty="0"/>
              <a:t>But during interrupt, no </a:t>
            </a:r>
            <a:r>
              <a:rPr lang="en-US" b="1" dirty="0" err="1"/>
              <a:t>ioi</a:t>
            </a:r>
            <a:r>
              <a:rPr lang="en-US" dirty="0"/>
              <a:t> instruction is present at mem[PC]</a:t>
            </a:r>
          </a:p>
          <a:p>
            <a:r>
              <a:rPr lang="en-US" dirty="0"/>
              <a:t>But CPU behaves like it fetched this instruction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977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5A5B9-A9C8-D64F-B234-79C6629C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Ioi</a:t>
            </a:r>
            <a:r>
              <a:rPr lang="en-US" dirty="0"/>
              <a:t> instruction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9B6F9-09B6-8B49-AAD0-C78FD010C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" b="1" dirty="0"/>
              <a:t>Phase 1</a:t>
            </a:r>
            <a:r>
              <a:rPr lang="en" dirty="0"/>
              <a:t> decrement SP for stack push</a:t>
            </a:r>
          </a:p>
          <a:p>
            <a:r>
              <a:rPr lang="en" b="1" dirty="0"/>
              <a:t>Phase 2</a:t>
            </a:r>
            <a:r>
              <a:rPr lang="en" dirty="0"/>
              <a:t> store PC on stack; decrement SP for stack push</a:t>
            </a:r>
          </a:p>
          <a:p>
            <a:r>
              <a:rPr lang="en" b="1" dirty="0"/>
              <a:t>Phase 3</a:t>
            </a:r>
            <a:r>
              <a:rPr lang="en" dirty="0"/>
              <a:t> store PS on stack</a:t>
            </a:r>
          </a:p>
          <a:p>
            <a:r>
              <a:rPr lang="en" b="1" dirty="0"/>
              <a:t>Phase 4</a:t>
            </a:r>
            <a:r>
              <a:rPr lang="en" dirty="0"/>
              <a:t> fetch new PC value from vector’s first cell (0xf0 + 2R) </a:t>
            </a:r>
          </a:p>
          <a:p>
            <a:r>
              <a:rPr lang="en" b="1" dirty="0"/>
              <a:t>Phase 5</a:t>
            </a:r>
            <a:r>
              <a:rPr lang="en" dirty="0"/>
              <a:t> fetch new PS value from vector’s second cell (0xf1 + 2R) </a:t>
            </a:r>
          </a:p>
          <a:p>
            <a:r>
              <a:rPr lang="en" dirty="0"/>
              <a:t>It is similar to </a:t>
            </a:r>
            <a:r>
              <a:rPr lang="en" b="1" dirty="0" err="1"/>
              <a:t>jsr</a:t>
            </a:r>
            <a:r>
              <a:rPr lang="en" dirty="0"/>
              <a:t>, but two registers are saved (PC and PS)</a:t>
            </a:r>
          </a:p>
          <a:p>
            <a:r>
              <a:rPr lang="en" dirty="0"/>
              <a:t>You need to use </a:t>
            </a:r>
            <a:r>
              <a:rPr lang="en" b="1" dirty="0" err="1"/>
              <a:t>rti</a:t>
            </a:r>
            <a:r>
              <a:rPr lang="en" dirty="0"/>
              <a:t> instruction to return from </a:t>
            </a:r>
            <a:r>
              <a:rPr lang="en" b="1" dirty="0" err="1"/>
              <a:t>ioi</a:t>
            </a:r>
            <a:r>
              <a:rPr lang="en" dirty="0"/>
              <a:t> routine</a:t>
            </a:r>
          </a:p>
          <a:p>
            <a:r>
              <a:rPr lang="en" dirty="0"/>
              <a:t>And call target depends on hardware (device number R)</a:t>
            </a:r>
          </a:p>
          <a:p>
            <a:r>
              <a:rPr lang="en" dirty="0"/>
              <a:t>So you can write specific handler routine for every device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715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FCE12-71F7-1E4C-9BAD-81A6DFDB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do in interrupt handler?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13819F-00D2-5B4A-B2F0-94D5D3A7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Typically, interrupt signals that device has some data for you</a:t>
            </a:r>
          </a:p>
          <a:p>
            <a:r>
              <a:rPr lang="en-US" dirty="0"/>
              <a:t>So you must retrieve the data </a:t>
            </a:r>
          </a:p>
          <a:p>
            <a:r>
              <a:rPr lang="en-US" dirty="0"/>
              <a:t>Some devices require further instructions, what to do next</a:t>
            </a:r>
          </a:p>
          <a:p>
            <a:r>
              <a:rPr lang="en-US" dirty="0"/>
              <a:t>For example, when you read data from the disk, you must tell the disk what sector to read or write next (or not tell anything and disk will be idle)</a:t>
            </a:r>
          </a:p>
          <a:p>
            <a:r>
              <a:rPr lang="en-US" dirty="0"/>
              <a:t>Then you must set some flags so main program will know the data are ready</a:t>
            </a:r>
          </a:p>
          <a:p>
            <a:r>
              <a:rPr lang="en-US" dirty="0"/>
              <a:t>Then you must return to main program (execute an </a:t>
            </a:r>
            <a:r>
              <a:rPr lang="en-US" b="1" dirty="0" err="1"/>
              <a:t>rti</a:t>
            </a:r>
            <a:r>
              <a:rPr lang="en-US" dirty="0"/>
              <a:t> instruction)</a:t>
            </a:r>
          </a:p>
          <a:p>
            <a:r>
              <a:rPr lang="en-US" dirty="0"/>
              <a:t>Or you can do something else </a:t>
            </a:r>
            <a:br>
              <a:rPr lang="en-US" dirty="0"/>
            </a:br>
            <a:r>
              <a:rPr lang="en-US" dirty="0"/>
              <a:t>(we will discuss it in Operating Systems course)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16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D7BE2-CA88-5A4A-8A06-9C7B8F02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interrupts are bad?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9B97C-3944-AB4E-87C1-1A3361FCA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They are asynchronous</a:t>
            </a:r>
          </a:p>
          <a:p>
            <a:r>
              <a:rPr lang="en-US" dirty="0"/>
              <a:t>They can occur in any moment of program execution</a:t>
            </a:r>
          </a:p>
          <a:p>
            <a:r>
              <a:rPr lang="en-US" dirty="0"/>
              <a:t>It is very easy to write a handler that can break a main program (damage its data)</a:t>
            </a:r>
          </a:p>
          <a:p>
            <a:r>
              <a:rPr lang="en-US" dirty="0"/>
              <a:t>And it is very hard to catch this condition by testing</a:t>
            </a:r>
          </a:p>
          <a:p>
            <a:r>
              <a:rPr lang="en-US" dirty="0"/>
              <a:t>So, there is a mechanism to disable interrupts (a flag in PS register)</a:t>
            </a:r>
          </a:p>
          <a:p>
            <a:r>
              <a:rPr lang="en-US" dirty="0"/>
              <a:t>Interrupt handling is a simplest (and historically first) form of parallel programming, and parallel programming has many pitfalls</a:t>
            </a:r>
          </a:p>
          <a:p>
            <a:r>
              <a:rPr lang="en-US" dirty="0"/>
              <a:t>And most of these pitfalls are hard to avoid</a:t>
            </a:r>
          </a:p>
          <a:p>
            <a:r>
              <a:rPr lang="en-US" dirty="0"/>
              <a:t>There will be courses on concurrency and parallel programming further in our curriculum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7B3EA-580E-2A4E-AC09-E11F3C92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interrupts are good?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48E695-C388-354A-A8A8-ABF77B777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handle several event sources at same time</a:t>
            </a:r>
          </a:p>
          <a:p>
            <a:r>
              <a:rPr lang="en-US" dirty="0"/>
              <a:t>You do not need to rewrite your program to add another event source</a:t>
            </a:r>
          </a:p>
          <a:p>
            <a:r>
              <a:rPr lang="en-US" dirty="0"/>
              <a:t>You can do something useful when waiting for an event</a:t>
            </a:r>
          </a:p>
          <a:p>
            <a:r>
              <a:rPr lang="en-US" dirty="0"/>
              <a:t>Operating systems use interrupts to implement multithreading and multitasking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11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7EEBA-6D87-6B48-BB89-1C849B63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Terminal device</a:t>
            </a:r>
            <a:endParaRPr lang="ru-RU" dirty="0"/>
          </a:p>
        </p:txBody>
      </p:sp>
      <p:pic>
        <p:nvPicPr>
          <p:cNvPr id="6146" name="Picture 2" descr="page1image4335360">
            <a:extLst>
              <a:ext uri="{FF2B5EF4-FFF2-40B4-BE49-F238E27FC236}">
                <a16:creationId xmlns:a16="http://schemas.microsoft.com/office/drawing/2014/main" id="{074C6A5C-5126-8E4E-83BD-C751DAED9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85" y="365125"/>
            <a:ext cx="5842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482A2-9C22-9341-AEA0-2945DE24EA09}"/>
              </a:ext>
            </a:extLst>
          </p:cNvPr>
          <p:cNvSpPr txBox="1"/>
          <p:nvPr/>
        </p:nvSpPr>
        <p:spPr>
          <a:xfrm>
            <a:off x="626819" y="1871147"/>
            <a:ext cx="52629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Has a full ASCII keyboard </a:t>
            </a:r>
          </a:p>
          <a:p>
            <a:r>
              <a:rPr lang="en-US" sz="2400" dirty="0"/>
              <a:t>and ASCII display</a:t>
            </a:r>
          </a:p>
          <a:p>
            <a:r>
              <a:rPr lang="en-US" sz="2400" dirty="0"/>
              <a:t>I/O port is shared: in is </a:t>
            </a:r>
            <a:r>
              <a:rPr lang="en-US" sz="2400" dirty="0" err="1"/>
              <a:t>kbd</a:t>
            </a:r>
            <a:r>
              <a:rPr lang="en-US" sz="2400" dirty="0"/>
              <a:t>, out is screen</a:t>
            </a:r>
          </a:p>
          <a:p>
            <a:r>
              <a:rPr lang="en-US" sz="2400" dirty="0" err="1"/>
              <a:t>Kbd</a:t>
            </a:r>
            <a:r>
              <a:rPr lang="en-US" sz="2400" dirty="0"/>
              <a:t> sends interrupt when key is pressed</a:t>
            </a:r>
            <a:endParaRPr lang="ru-RU" sz="2400" dirty="0"/>
          </a:p>
        </p:txBody>
      </p:sp>
      <p:pic>
        <p:nvPicPr>
          <p:cNvPr id="6145" name="Picture 1" descr="page1image4335360">
            <a:extLst>
              <a:ext uri="{FF2B5EF4-FFF2-40B4-BE49-F238E27FC236}">
                <a16:creationId xmlns:a16="http://schemas.microsoft.com/office/drawing/2014/main" id="{65673E9B-97E5-8B44-B970-9DCA1414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2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0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1BEB4-3EE3-3C4A-BEFD-A3ECC831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CdM-8 as a chip</a:t>
            </a:r>
            <a:endParaRPr lang="ru-RU" dirty="0"/>
          </a:p>
        </p:txBody>
      </p:sp>
      <p:pic>
        <p:nvPicPr>
          <p:cNvPr id="1025" name="Picture 1" descr="page1image4585904">
            <a:extLst>
              <a:ext uri="{FF2B5EF4-FFF2-40B4-BE49-F238E27FC236}">
                <a16:creationId xmlns:a16="http://schemas.microsoft.com/office/drawing/2014/main" id="{6D9820F4-3DDE-EA44-AA77-74128E3399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38" y="1813750"/>
            <a:ext cx="50044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7C88BC-BFF0-EA41-B11B-B45B85DE47FE}"/>
              </a:ext>
            </a:extLst>
          </p:cNvPr>
          <p:cNvSpPr txBox="1"/>
          <p:nvPr/>
        </p:nvSpPr>
        <p:spPr>
          <a:xfrm>
            <a:off x="581893" y="1983179"/>
            <a:ext cx="5767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Unmarked outputs on the top: register monitors</a:t>
            </a:r>
          </a:p>
          <a:p>
            <a:r>
              <a:rPr lang="en-US" sz="2400" dirty="0"/>
              <a:t>IRQ, vector and </a:t>
            </a:r>
            <a:r>
              <a:rPr lang="en-US" sz="2400" dirty="0" err="1"/>
              <a:t>IAck</a:t>
            </a:r>
            <a:r>
              <a:rPr lang="en-US" sz="2400" dirty="0"/>
              <a:t> we will discuss later</a:t>
            </a:r>
          </a:p>
          <a:p>
            <a:r>
              <a:rPr lang="en-US" sz="2400" dirty="0"/>
              <a:t>In and out buses are memory bus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2616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9B278-11A2-9840-B4C1-F885D285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device driver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5BC38A0-648A-3640-823B-F79503A54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5558" y="1429525"/>
            <a:ext cx="6329548" cy="4573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D0552D-F0DD-4648-AD03-4D0578870DBA}"/>
              </a:ext>
            </a:extLst>
          </p:cNvPr>
          <p:cNvSpPr txBox="1"/>
          <p:nvPr/>
        </p:nvSpPr>
        <p:spPr>
          <a:xfrm>
            <a:off x="676894" y="1690688"/>
            <a:ext cx="4347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ISR reads the char from keyboard</a:t>
            </a:r>
          </a:p>
          <a:p>
            <a:r>
              <a:rPr lang="en-US" sz="2400" dirty="0"/>
              <a:t>And inserts it into a ring buffer</a:t>
            </a:r>
          </a:p>
          <a:p>
            <a:r>
              <a:rPr lang="en-US" sz="2400" dirty="0"/>
              <a:t>Main program can read the data </a:t>
            </a:r>
          </a:p>
          <a:p>
            <a:r>
              <a:rPr lang="en-US" sz="2400" dirty="0"/>
              <a:t>from the buffer, when it is not busy with other tasks</a:t>
            </a:r>
          </a:p>
          <a:p>
            <a:r>
              <a:rPr lang="en-US" sz="2400" dirty="0"/>
              <a:t>Output data are put to the screen immediately</a:t>
            </a:r>
          </a:p>
          <a:p>
            <a:r>
              <a:rPr lang="en-US" sz="2400" dirty="0"/>
              <a:t>Code is in the </a:t>
            </a:r>
            <a:r>
              <a:rPr lang="en-US" sz="2400"/>
              <a:t>tome.pdf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639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6084-454F-B94E-8F1C-C9A10BCD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CdM-8 in von Neumann (Manchester) setup</a:t>
            </a:r>
            <a:endParaRPr lang="ru-RU" dirty="0"/>
          </a:p>
        </p:txBody>
      </p:sp>
      <p:pic>
        <p:nvPicPr>
          <p:cNvPr id="2049" name="Picture 1" descr="page1image4586320">
            <a:extLst>
              <a:ext uri="{FF2B5EF4-FFF2-40B4-BE49-F238E27FC236}">
                <a16:creationId xmlns:a16="http://schemas.microsoft.com/office/drawing/2014/main" id="{5D13AB31-5B19-5544-A686-389B6CA1EC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47" y="1825625"/>
            <a:ext cx="87251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4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7C7E2-688D-F642-8AF4-10340218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CdM-8 in Harvard setup</a:t>
            </a:r>
            <a:endParaRPr lang="ru-RU" dirty="0"/>
          </a:p>
        </p:txBody>
      </p:sp>
      <p:pic>
        <p:nvPicPr>
          <p:cNvPr id="3073" name="Picture 1" descr="page1image4550224">
            <a:extLst>
              <a:ext uri="{FF2B5EF4-FFF2-40B4-BE49-F238E27FC236}">
                <a16:creationId xmlns:a16="http://schemas.microsoft.com/office/drawing/2014/main" id="{F94BC811-2F05-0B4C-B289-CE89F0D079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56" y="1825625"/>
            <a:ext cx="100610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3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21E90-C507-0F40-BBAC-A6EDAB223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as a memory cell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D2425-5CE1-1B41-AAB1-A2192D788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logical device is </a:t>
            </a:r>
          </a:p>
          <a:p>
            <a:pPr lvl="1"/>
            <a:r>
              <a:rPr lang="en-US" dirty="0"/>
              <a:t>a set of registers </a:t>
            </a:r>
          </a:p>
          <a:p>
            <a:pPr lvl="1"/>
            <a:r>
              <a:rPr lang="en-US" dirty="0"/>
              <a:t>some combinatory logic</a:t>
            </a:r>
          </a:p>
          <a:p>
            <a:r>
              <a:rPr lang="en-US" dirty="0"/>
              <a:t>If we make some registers available to CPU, we can </a:t>
            </a:r>
          </a:p>
          <a:p>
            <a:pPr lvl="1"/>
            <a:r>
              <a:rPr lang="en-US" dirty="0"/>
              <a:t>Read [parts of] state of the device</a:t>
            </a:r>
          </a:p>
          <a:p>
            <a:pPr lvl="1"/>
            <a:r>
              <a:rPr lang="en-US" dirty="0"/>
              <a:t>It is up to device designers to make this part of the state usable</a:t>
            </a:r>
          </a:p>
          <a:p>
            <a:pPr lvl="1"/>
            <a:r>
              <a:rPr lang="en-US" dirty="0"/>
              <a:t>Change state of the device (issue commands and transfer data)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04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25CB5-8607-0E4D-B247-93159C23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device: [part of] keyboard and a display</a:t>
            </a:r>
            <a:endParaRPr lang="ru-RU" dirty="0"/>
          </a:p>
        </p:txBody>
      </p:sp>
      <p:pic>
        <p:nvPicPr>
          <p:cNvPr id="5122" name="Picture 2" descr="page1image21938848">
            <a:extLst>
              <a:ext uri="{FF2B5EF4-FFF2-40B4-BE49-F238E27FC236}">
                <a16:creationId xmlns:a16="http://schemas.microsoft.com/office/drawing/2014/main" id="{4D6AE129-0CB7-2845-9479-4F212B46CB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41" y="1825625"/>
            <a:ext cx="76703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5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E771F-F772-B642-8A69-67244C4E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data from the keyboard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5C382-1044-754D-ADFE-6E669649C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Uppermost (7</a:t>
            </a:r>
            <a:r>
              <a:rPr lang="en-US" baseline="30000" dirty="0"/>
              <a:t>th</a:t>
            </a:r>
            <a:r>
              <a:rPr lang="en-US" dirty="0"/>
              <a:t>) bit of data latch is reset to 0 on key press</a:t>
            </a:r>
          </a:p>
          <a:p>
            <a:r>
              <a:rPr lang="en-US" dirty="0"/>
              <a:t>And to 1 on data read</a:t>
            </a:r>
          </a:p>
          <a:p>
            <a:r>
              <a:rPr lang="en-US" dirty="0"/>
              <a:t>Thus, CPU can poll (repeatedly read) the data until bit 7 is 0</a:t>
            </a:r>
          </a:p>
          <a:p>
            <a:r>
              <a:rPr lang="en-US" dirty="0"/>
              <a:t>While polling, CPU cannot do anything else</a:t>
            </a:r>
          </a:p>
          <a:p>
            <a:pPr lvl="1"/>
            <a:r>
              <a:rPr lang="en-US" dirty="0"/>
              <a:t>Also, polling leads to high CPU load and power consumption</a:t>
            </a:r>
          </a:p>
          <a:p>
            <a:r>
              <a:rPr lang="en-US" dirty="0"/>
              <a:t>If CPU does something else (timed polling), </a:t>
            </a:r>
            <a:br>
              <a:rPr lang="en-US" dirty="0"/>
            </a:br>
            <a:r>
              <a:rPr lang="en-US" dirty="0"/>
              <a:t>it cannot react to keyboard immediately</a:t>
            </a:r>
          </a:p>
          <a:p>
            <a:r>
              <a:rPr lang="en-US" dirty="0"/>
              <a:t>In multithreaded programming, polling is considered harmful</a:t>
            </a:r>
          </a:p>
          <a:p>
            <a:r>
              <a:rPr lang="en-US" dirty="0"/>
              <a:t>But on low level I/O you sometimes have no other choice</a:t>
            </a:r>
          </a:p>
        </p:txBody>
      </p:sp>
    </p:spTree>
    <p:extLst>
      <p:ext uri="{BB962C8B-B14F-4D97-AF65-F5344CB8AC3E}">
        <p14:creationId xmlns:p14="http://schemas.microsoft.com/office/powerpoint/2010/main" val="392582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5FD06-BDBB-2248-9286-5E81DADA0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sample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83E8850-B190-0146-8505-67A177C5B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766232" cy="46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7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7ADD4-0A3E-3E40-A55C-8F3E1C2F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 (alternative to polling)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AE2C76-0A91-D74D-AFD1-6CC7B7363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Interrupts are hardware service that allows </a:t>
            </a:r>
          </a:p>
          <a:p>
            <a:pPr lvl="1"/>
            <a:r>
              <a:rPr lang="en-US" dirty="0"/>
              <a:t>I/O devices to signal events</a:t>
            </a:r>
          </a:p>
          <a:p>
            <a:pPr lvl="1"/>
            <a:r>
              <a:rPr lang="en-US" dirty="0"/>
              <a:t>CPU to handle (process) them</a:t>
            </a:r>
          </a:p>
          <a:p>
            <a:r>
              <a:rPr lang="en-US" dirty="0"/>
              <a:t>Require changes to CPU internal architecture</a:t>
            </a:r>
          </a:p>
          <a:p>
            <a:r>
              <a:rPr lang="en-US" dirty="0"/>
              <a:t>CPU must poll IRQ signal on every fetch cycle</a:t>
            </a:r>
          </a:p>
          <a:p>
            <a:r>
              <a:rPr lang="en-US" dirty="0"/>
              <a:t>If the signal is present, instead of fetching next instruction </a:t>
            </a:r>
            <a:br>
              <a:rPr lang="en-US" dirty="0"/>
            </a:br>
            <a:r>
              <a:rPr lang="en-US" dirty="0"/>
              <a:t>CPU starts interrupt handling sequence</a:t>
            </a:r>
          </a:p>
          <a:p>
            <a:r>
              <a:rPr lang="en-US" dirty="0"/>
              <a:t>To handle interrupt, CPU saves parts of its state (PC and PS registers) and calls a handler (interrupt service routine, ISR)</a:t>
            </a:r>
          </a:p>
        </p:txBody>
      </p:sp>
    </p:spTree>
    <p:extLst>
      <p:ext uri="{BB962C8B-B14F-4D97-AF65-F5344CB8AC3E}">
        <p14:creationId xmlns:p14="http://schemas.microsoft.com/office/powerpoint/2010/main" val="4278827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1100</Words>
  <Application>Microsoft Macintosh PowerPoint</Application>
  <PresentationFormat>Широкоэкранный</PresentationFormat>
  <Paragraphs>159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</vt:lpstr>
      <vt:lpstr>Times</vt:lpstr>
      <vt:lpstr>Тема Office</vt:lpstr>
      <vt:lpstr>Lecture 7  System architecture Input-output</vt:lpstr>
      <vt:lpstr>CdM-8 as a chip</vt:lpstr>
      <vt:lpstr>CdM-8 in von Neumann (Manchester) setup</vt:lpstr>
      <vt:lpstr>CdM-8 in Harvard setup</vt:lpstr>
      <vt:lpstr>I/O as a memory cell</vt:lpstr>
      <vt:lpstr>I/O device: [part of] keyboard and a display</vt:lpstr>
      <vt:lpstr>Reading data from the keyboard</vt:lpstr>
      <vt:lpstr>Code sample</vt:lpstr>
      <vt:lpstr>Interrupts (alternative to polling)</vt:lpstr>
      <vt:lpstr>Changes to CdM-8 CPU</vt:lpstr>
      <vt:lpstr>Why handle interrupts only on Fetch stage?</vt:lpstr>
      <vt:lpstr>Презентация PowerPoint</vt:lpstr>
      <vt:lpstr>Interrupts from software point of view</vt:lpstr>
      <vt:lpstr>But what happens when interrupt occurs?</vt:lpstr>
      <vt:lpstr>Ioi instruction</vt:lpstr>
      <vt:lpstr>What you can do in interrupt handler?</vt:lpstr>
      <vt:lpstr>Why interrupts are bad?</vt:lpstr>
      <vt:lpstr>Why interrupts are good?</vt:lpstr>
      <vt:lpstr>Terminal device</vt:lpstr>
      <vt:lpstr>Terminal device driver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  System architecture Input-output</dc:title>
  <dc:creator>Dmitry Irtegov</dc:creator>
  <cp:lastModifiedBy>Dmitry Irtegov</cp:lastModifiedBy>
  <cp:revision>10</cp:revision>
  <dcterms:created xsi:type="dcterms:W3CDTF">2019-03-10T14:58:20Z</dcterms:created>
  <dcterms:modified xsi:type="dcterms:W3CDTF">2019-03-13T01:37:26Z</dcterms:modified>
</cp:coreProperties>
</file>